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3-1.png>
</file>

<file path=ppt/media/image-4-1.png>
</file>

<file path=ppt/media/image-6-1.png>
</file>

<file path=ppt/media/image-7-1.png>
</file>

<file path=ppt/media/image-7-2.png>
</file>

<file path=ppt/media/image-7-3.png>
</file>

<file path=ppt/media/image-7-4.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754975"/>
            <a:ext cx="7556421" cy="3912870"/>
          </a:xfrm>
          <a:prstGeom prst="rect">
            <a:avLst/>
          </a:prstGeom>
          <a:noFill/>
          <a:ln/>
        </p:spPr>
        <p:txBody>
          <a:bodyPr wrap="square" lIns="0" tIns="0" rIns="0" bIns="0" rtlCol="0" anchor="t"/>
          <a:lstStyle/>
          <a:p>
            <a:pPr indent="0" marL="0">
              <a:lnSpc>
                <a:spcPts val="7700"/>
              </a:lnSpc>
              <a:buNone/>
            </a:pPr>
            <a:r>
              <a:rPr lang="en-US" sz="6150" b="1" spc="-185" kern="0" dirty="0">
                <a:solidFill>
                  <a:srgbClr val="000000"/>
                </a:solidFill>
                <a:latin typeface="Inter Bold" pitchFamily="34" charset="0"/>
                <a:ea typeface="Inter Bold" pitchFamily="34" charset="-122"/>
                <a:cs typeface="Inter Bold" pitchFamily="34" charset="-120"/>
              </a:rPr>
              <a:t>Technical Report: Data Science Analysis Of Covid-19 Case Scenario</a:t>
            </a:r>
            <a:endParaRPr lang="en-US" sz="6150" dirty="0"/>
          </a:p>
        </p:txBody>
      </p:sp>
      <p:sp>
        <p:nvSpPr>
          <p:cNvPr id="4" name="Text 1"/>
          <p:cNvSpPr/>
          <p:nvPr/>
        </p:nvSpPr>
        <p:spPr>
          <a:xfrm>
            <a:off x="6280190" y="5008007"/>
            <a:ext cx="7556421" cy="1814513"/>
          </a:xfrm>
          <a:prstGeom prst="rect">
            <a:avLst/>
          </a:prstGeom>
          <a:noFill/>
          <a:ln/>
        </p:spPr>
        <p:txBody>
          <a:bodyPr wrap="squar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This report presents a comprehensive analysis of a COVID-19 dataset, utilizing data science techniques to uncover insights, develop predictive models, and provide recommendations for public health interventions. The analysis encompasses data cleaning, exploratory data analysis (EDA), predictive modeling, and evaluation of the results.</a:t>
            </a:r>
            <a:endParaRPr lang="en-US" sz="1750" dirty="0"/>
          </a:p>
        </p:txBody>
      </p:sp>
      <p:sp>
        <p:nvSpPr>
          <p:cNvPr id="5" name="Shape 2"/>
          <p:cNvSpPr/>
          <p:nvPr/>
        </p:nvSpPr>
        <p:spPr>
          <a:xfrm>
            <a:off x="6280190" y="7094577"/>
            <a:ext cx="362903" cy="362903"/>
          </a:xfrm>
          <a:prstGeom prst="roundRect">
            <a:avLst>
              <a:gd name="adj" fmla="val 25194296"/>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6287810" y="7102197"/>
            <a:ext cx="347663" cy="347663"/>
          </a:xfrm>
          <a:prstGeom prst="rect">
            <a:avLst/>
          </a:prstGeom>
        </p:spPr>
      </p:pic>
      <p:sp>
        <p:nvSpPr>
          <p:cNvPr id="7" name="Text 3"/>
          <p:cNvSpPr/>
          <p:nvPr/>
        </p:nvSpPr>
        <p:spPr>
          <a:xfrm>
            <a:off x="6756440" y="7077670"/>
            <a:ext cx="2475428" cy="396835"/>
          </a:xfrm>
          <a:prstGeom prst="rect">
            <a:avLst/>
          </a:prstGeom>
          <a:noFill/>
          <a:ln/>
        </p:spPr>
        <p:txBody>
          <a:bodyPr wrap="none" lIns="0" tIns="0" rIns="0" bIns="0" rtlCol="0" anchor="t"/>
          <a:lstStyle/>
          <a:p>
            <a:pPr algn="l" indent="0" marL="0">
              <a:lnSpc>
                <a:spcPts val="3100"/>
              </a:lnSpc>
              <a:buNone/>
            </a:pPr>
            <a:r>
              <a:rPr lang="en-US" sz="2200" b="1" spc="-36" kern="0" dirty="0">
                <a:solidFill>
                  <a:srgbClr val="272525"/>
                </a:solidFill>
                <a:latin typeface="Inter Bold" pitchFamily="34" charset="0"/>
                <a:ea typeface="Inter Bold" pitchFamily="34" charset="-122"/>
                <a:cs typeface="Inter Bold" pitchFamily="34" charset="-120"/>
              </a:rPr>
              <a:t>by Deborah Omeje</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4463534"/>
            <a:ext cx="5670590" cy="708779"/>
          </a:xfrm>
          <a:prstGeom prst="rect">
            <a:avLst/>
          </a:prstGeom>
          <a:noFill/>
          <a:ln/>
        </p:spPr>
        <p:txBody>
          <a:bodyPr wrap="none" lIns="0" tIns="0" rIns="0" bIns="0" rtlCol="0" anchor="t"/>
          <a:lstStyle/>
          <a:p>
            <a:pPr indent="0" marL="0">
              <a:lnSpc>
                <a:spcPts val="5550"/>
              </a:lnSpc>
              <a:buNone/>
            </a:pPr>
            <a:r>
              <a:rPr lang="en-US" sz="4450" b="1" spc="-134" kern="0" dirty="0">
                <a:solidFill>
                  <a:srgbClr val="000000"/>
                </a:solidFill>
                <a:latin typeface="Inter Bold" pitchFamily="34" charset="0"/>
                <a:ea typeface="Inter Bold" pitchFamily="34" charset="-122"/>
                <a:cs typeface="Inter Bold" pitchFamily="34" charset="-120"/>
              </a:rPr>
              <a:t>Introduction</a:t>
            </a:r>
            <a:endParaRPr lang="en-US" sz="4450" dirty="0"/>
          </a:p>
        </p:txBody>
      </p:sp>
      <p:sp>
        <p:nvSpPr>
          <p:cNvPr id="4" name="Text 1"/>
          <p:cNvSpPr/>
          <p:nvPr/>
        </p:nvSpPr>
        <p:spPr>
          <a:xfrm>
            <a:off x="793790" y="5512475"/>
            <a:ext cx="13042821" cy="1088708"/>
          </a:xfrm>
          <a:prstGeom prst="rect">
            <a:avLst/>
          </a:prstGeom>
          <a:noFill/>
          <a:ln/>
        </p:spPr>
        <p:txBody>
          <a:bodyPr wrap="squar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This report details the analysis of a COVID-19 dataset to derive insights, create predictive models, and offer recommendations for public health interventions. The analysis includes data cleaning, exploratory data analysis (EDA), predictive modelling, and evaluation of results.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44260" y="749379"/>
            <a:ext cx="5316260" cy="664488"/>
          </a:xfrm>
          <a:prstGeom prst="rect">
            <a:avLst/>
          </a:prstGeom>
          <a:noFill/>
          <a:ln/>
        </p:spPr>
        <p:txBody>
          <a:bodyPr wrap="none" lIns="0" tIns="0" rIns="0" bIns="0" rtlCol="0" anchor="t"/>
          <a:lstStyle/>
          <a:p>
            <a:pPr indent="0" marL="0">
              <a:lnSpc>
                <a:spcPts val="5200"/>
              </a:lnSpc>
              <a:buNone/>
            </a:pPr>
            <a:r>
              <a:rPr lang="en-US" sz="4150" b="1" spc="-126" kern="0" dirty="0">
                <a:solidFill>
                  <a:srgbClr val="000000"/>
                </a:solidFill>
                <a:latin typeface="Inter Bold" pitchFamily="34" charset="0"/>
                <a:ea typeface="Inter Bold" pitchFamily="34" charset="-122"/>
                <a:cs typeface="Inter Bold" pitchFamily="34" charset="-120"/>
              </a:rPr>
              <a:t>1. Data Preparation</a:t>
            </a:r>
            <a:endParaRPr lang="en-US" sz="4150" dirty="0"/>
          </a:p>
        </p:txBody>
      </p:sp>
      <p:sp>
        <p:nvSpPr>
          <p:cNvPr id="4" name="Shape 1"/>
          <p:cNvSpPr/>
          <p:nvPr/>
        </p:nvSpPr>
        <p:spPr>
          <a:xfrm>
            <a:off x="744260" y="1732836"/>
            <a:ext cx="3721418" cy="2941320"/>
          </a:xfrm>
          <a:prstGeom prst="roundRect">
            <a:avLst>
              <a:gd name="adj" fmla="val 3037"/>
            </a:avLst>
          </a:prstGeom>
          <a:solidFill>
            <a:srgbClr val="DADBF1"/>
          </a:solidFill>
          <a:ln w="7620">
            <a:solidFill>
              <a:srgbClr val="C0C1D7"/>
            </a:solidFill>
            <a:prstDash val="solid"/>
          </a:ln>
        </p:spPr>
      </p:sp>
      <p:sp>
        <p:nvSpPr>
          <p:cNvPr id="5" name="Text 2"/>
          <p:cNvSpPr/>
          <p:nvPr/>
        </p:nvSpPr>
        <p:spPr>
          <a:xfrm>
            <a:off x="964525" y="1953101"/>
            <a:ext cx="3009900" cy="332303"/>
          </a:xfrm>
          <a:prstGeom prst="rect">
            <a:avLst/>
          </a:prstGeom>
          <a:noFill/>
          <a:ln/>
        </p:spPr>
        <p:txBody>
          <a:bodyPr wrap="none" lIns="0" tIns="0" rIns="0" bIns="0" rtlCol="0" anchor="t"/>
          <a:lstStyle/>
          <a:p>
            <a:pPr indent="0" marL="0">
              <a:lnSpc>
                <a:spcPts val="2600"/>
              </a:lnSpc>
              <a:buNone/>
            </a:pPr>
            <a:r>
              <a:rPr lang="en-US" sz="2050" b="1" spc="-63" kern="0" dirty="0">
                <a:solidFill>
                  <a:srgbClr val="272525"/>
                </a:solidFill>
                <a:latin typeface="Inter Bold" pitchFamily="34" charset="0"/>
                <a:ea typeface="Inter Bold" pitchFamily="34" charset="-122"/>
                <a:cs typeface="Inter Bold" pitchFamily="34" charset="-120"/>
              </a:rPr>
              <a:t>Handling Missing Values</a:t>
            </a:r>
            <a:endParaRPr lang="en-US" sz="2050" dirty="0"/>
          </a:p>
        </p:txBody>
      </p:sp>
      <p:sp>
        <p:nvSpPr>
          <p:cNvPr id="6" name="Text 3"/>
          <p:cNvSpPr/>
          <p:nvPr/>
        </p:nvSpPr>
        <p:spPr>
          <a:xfrm>
            <a:off x="964525" y="2412921"/>
            <a:ext cx="3280886" cy="2040969"/>
          </a:xfrm>
          <a:prstGeom prst="rect">
            <a:avLst/>
          </a:prstGeom>
          <a:noFill/>
          <a:ln/>
        </p:spPr>
        <p:txBody>
          <a:bodyPr wrap="square" lIns="0" tIns="0" rIns="0" bIns="0" rtlCol="0" anchor="t"/>
          <a:lstStyle/>
          <a:p>
            <a:pPr indent="0" marL="0">
              <a:lnSpc>
                <a:spcPts val="2650"/>
              </a:lnSpc>
              <a:buNone/>
            </a:pPr>
            <a:r>
              <a:rPr lang="en-US" sz="1650" spc="-33" kern="0" dirty="0">
                <a:solidFill>
                  <a:srgbClr val="272525"/>
                </a:solidFill>
                <a:latin typeface="Inter" pitchFamily="34" charset="0"/>
                <a:ea typeface="Inter" pitchFamily="34" charset="-122"/>
                <a:cs typeface="Inter" pitchFamily="34" charset="-120"/>
              </a:rPr>
              <a:t>Imputation techniques were employed to replace missing numerical features with their respective medians and categorical features with their modes.</a:t>
            </a:r>
            <a:endParaRPr lang="en-US" sz="1650" dirty="0"/>
          </a:p>
        </p:txBody>
      </p:sp>
      <p:sp>
        <p:nvSpPr>
          <p:cNvPr id="7" name="Shape 4"/>
          <p:cNvSpPr/>
          <p:nvPr/>
        </p:nvSpPr>
        <p:spPr>
          <a:xfrm>
            <a:off x="4678323" y="1732836"/>
            <a:ext cx="3721418" cy="2941320"/>
          </a:xfrm>
          <a:prstGeom prst="roundRect">
            <a:avLst>
              <a:gd name="adj" fmla="val 3037"/>
            </a:avLst>
          </a:prstGeom>
          <a:solidFill>
            <a:srgbClr val="DADBF1"/>
          </a:solidFill>
          <a:ln w="7620">
            <a:solidFill>
              <a:srgbClr val="C0C1D7"/>
            </a:solidFill>
            <a:prstDash val="solid"/>
          </a:ln>
        </p:spPr>
      </p:sp>
      <p:sp>
        <p:nvSpPr>
          <p:cNvPr id="8" name="Text 5"/>
          <p:cNvSpPr/>
          <p:nvPr/>
        </p:nvSpPr>
        <p:spPr>
          <a:xfrm>
            <a:off x="4898588" y="1953101"/>
            <a:ext cx="2658070" cy="332303"/>
          </a:xfrm>
          <a:prstGeom prst="rect">
            <a:avLst/>
          </a:prstGeom>
          <a:noFill/>
          <a:ln/>
        </p:spPr>
        <p:txBody>
          <a:bodyPr wrap="none" lIns="0" tIns="0" rIns="0" bIns="0" rtlCol="0" anchor="t"/>
          <a:lstStyle/>
          <a:p>
            <a:pPr indent="0" marL="0">
              <a:lnSpc>
                <a:spcPts val="2600"/>
              </a:lnSpc>
              <a:buNone/>
            </a:pPr>
            <a:r>
              <a:rPr lang="en-US" sz="2050" b="1" spc="-63" kern="0" dirty="0">
                <a:solidFill>
                  <a:srgbClr val="272525"/>
                </a:solidFill>
                <a:latin typeface="Inter Bold" pitchFamily="34" charset="0"/>
                <a:ea typeface="Inter Bold" pitchFamily="34" charset="-122"/>
                <a:cs typeface="Inter Bold" pitchFamily="34" charset="-120"/>
              </a:rPr>
              <a:t>Outliers</a:t>
            </a:r>
            <a:endParaRPr lang="en-US" sz="2050" dirty="0"/>
          </a:p>
        </p:txBody>
      </p:sp>
      <p:sp>
        <p:nvSpPr>
          <p:cNvPr id="9" name="Text 6"/>
          <p:cNvSpPr/>
          <p:nvPr/>
        </p:nvSpPr>
        <p:spPr>
          <a:xfrm>
            <a:off x="4898588" y="2412921"/>
            <a:ext cx="3280886" cy="1360646"/>
          </a:xfrm>
          <a:prstGeom prst="rect">
            <a:avLst/>
          </a:prstGeom>
          <a:noFill/>
          <a:ln/>
        </p:spPr>
        <p:txBody>
          <a:bodyPr wrap="square" lIns="0" tIns="0" rIns="0" bIns="0" rtlCol="0" anchor="t"/>
          <a:lstStyle/>
          <a:p>
            <a:pPr indent="0" marL="0">
              <a:lnSpc>
                <a:spcPts val="2650"/>
              </a:lnSpc>
              <a:buNone/>
            </a:pPr>
            <a:r>
              <a:rPr lang="en-US" sz="1650" spc="-33" kern="0" dirty="0">
                <a:solidFill>
                  <a:srgbClr val="272525"/>
                </a:solidFill>
                <a:latin typeface="Inter" pitchFamily="34" charset="0"/>
                <a:ea typeface="Inter" pitchFamily="34" charset="-122"/>
                <a:cs typeface="Inter" pitchFamily="34" charset="-120"/>
              </a:rPr>
              <a:t>Outliers were detected and addressed through interquartile range (IQR) and domain knowledge validation.</a:t>
            </a:r>
            <a:endParaRPr lang="en-US" sz="1650" dirty="0"/>
          </a:p>
        </p:txBody>
      </p:sp>
      <p:sp>
        <p:nvSpPr>
          <p:cNvPr id="10" name="Shape 7"/>
          <p:cNvSpPr/>
          <p:nvPr/>
        </p:nvSpPr>
        <p:spPr>
          <a:xfrm>
            <a:off x="744260" y="4886801"/>
            <a:ext cx="3721418" cy="2593300"/>
          </a:xfrm>
          <a:prstGeom prst="roundRect">
            <a:avLst>
              <a:gd name="adj" fmla="val 3444"/>
            </a:avLst>
          </a:prstGeom>
          <a:solidFill>
            <a:srgbClr val="DADBF1"/>
          </a:solidFill>
          <a:ln w="7620">
            <a:solidFill>
              <a:srgbClr val="C0C1D7"/>
            </a:solidFill>
            <a:prstDash val="solid"/>
          </a:ln>
        </p:spPr>
      </p:sp>
      <p:sp>
        <p:nvSpPr>
          <p:cNvPr id="11" name="Text 8"/>
          <p:cNvSpPr/>
          <p:nvPr/>
        </p:nvSpPr>
        <p:spPr>
          <a:xfrm>
            <a:off x="964525" y="5107067"/>
            <a:ext cx="2658070" cy="332303"/>
          </a:xfrm>
          <a:prstGeom prst="rect">
            <a:avLst/>
          </a:prstGeom>
          <a:noFill/>
          <a:ln/>
        </p:spPr>
        <p:txBody>
          <a:bodyPr wrap="none" lIns="0" tIns="0" rIns="0" bIns="0" rtlCol="0" anchor="t"/>
          <a:lstStyle/>
          <a:p>
            <a:pPr indent="0" marL="0">
              <a:lnSpc>
                <a:spcPts val="2600"/>
              </a:lnSpc>
              <a:buNone/>
            </a:pPr>
            <a:r>
              <a:rPr lang="en-US" sz="2050" b="1" spc="-63" kern="0" dirty="0">
                <a:solidFill>
                  <a:srgbClr val="272525"/>
                </a:solidFill>
                <a:latin typeface="Inter Bold" pitchFamily="34" charset="0"/>
                <a:ea typeface="Inter Bold" pitchFamily="34" charset="-122"/>
                <a:cs typeface="Inter Bold" pitchFamily="34" charset="-120"/>
              </a:rPr>
              <a:t>Feature Engineering</a:t>
            </a:r>
            <a:endParaRPr lang="en-US" sz="2050" dirty="0"/>
          </a:p>
        </p:txBody>
      </p:sp>
      <p:sp>
        <p:nvSpPr>
          <p:cNvPr id="12" name="Text 9"/>
          <p:cNvSpPr/>
          <p:nvPr/>
        </p:nvSpPr>
        <p:spPr>
          <a:xfrm>
            <a:off x="964525" y="5566886"/>
            <a:ext cx="3280886" cy="1360646"/>
          </a:xfrm>
          <a:prstGeom prst="rect">
            <a:avLst/>
          </a:prstGeom>
          <a:noFill/>
          <a:ln/>
        </p:spPr>
        <p:txBody>
          <a:bodyPr wrap="square" lIns="0" tIns="0" rIns="0" bIns="0" rtlCol="0" anchor="t"/>
          <a:lstStyle/>
          <a:p>
            <a:pPr indent="0" marL="0">
              <a:lnSpc>
                <a:spcPts val="2650"/>
              </a:lnSpc>
              <a:buNone/>
            </a:pPr>
            <a:r>
              <a:rPr lang="en-US" sz="1650" spc="-33" kern="0" dirty="0">
                <a:solidFill>
                  <a:srgbClr val="272525"/>
                </a:solidFill>
                <a:latin typeface="Inter" pitchFamily="34" charset="0"/>
                <a:ea typeface="Inter" pitchFamily="34" charset="-122"/>
                <a:cs typeface="Inter" pitchFamily="34" charset="-120"/>
              </a:rPr>
              <a:t>New attributes were derived to capture important trends or improve predictive power, such as case growth rates.</a:t>
            </a:r>
            <a:endParaRPr lang="en-US" sz="1650" dirty="0"/>
          </a:p>
        </p:txBody>
      </p:sp>
      <p:sp>
        <p:nvSpPr>
          <p:cNvPr id="13" name="Shape 10"/>
          <p:cNvSpPr/>
          <p:nvPr/>
        </p:nvSpPr>
        <p:spPr>
          <a:xfrm>
            <a:off x="4678323" y="4886801"/>
            <a:ext cx="3721418" cy="2593300"/>
          </a:xfrm>
          <a:prstGeom prst="roundRect">
            <a:avLst>
              <a:gd name="adj" fmla="val 3444"/>
            </a:avLst>
          </a:prstGeom>
          <a:solidFill>
            <a:srgbClr val="DADBF1"/>
          </a:solidFill>
          <a:ln w="7620">
            <a:solidFill>
              <a:srgbClr val="C0C1D7"/>
            </a:solidFill>
            <a:prstDash val="solid"/>
          </a:ln>
        </p:spPr>
      </p:sp>
      <p:sp>
        <p:nvSpPr>
          <p:cNvPr id="14" name="Text 11"/>
          <p:cNvSpPr/>
          <p:nvPr/>
        </p:nvSpPr>
        <p:spPr>
          <a:xfrm>
            <a:off x="4898588" y="5107067"/>
            <a:ext cx="3280886" cy="664607"/>
          </a:xfrm>
          <a:prstGeom prst="rect">
            <a:avLst/>
          </a:prstGeom>
          <a:noFill/>
          <a:ln/>
        </p:spPr>
        <p:txBody>
          <a:bodyPr wrap="square" lIns="0" tIns="0" rIns="0" bIns="0" rtlCol="0" anchor="t"/>
          <a:lstStyle/>
          <a:p>
            <a:pPr indent="0" marL="0">
              <a:lnSpc>
                <a:spcPts val="2600"/>
              </a:lnSpc>
              <a:buNone/>
            </a:pPr>
            <a:r>
              <a:rPr lang="en-US" sz="2050" b="1" spc="-63" kern="0" dirty="0">
                <a:solidFill>
                  <a:srgbClr val="272525"/>
                </a:solidFill>
                <a:latin typeface="Inter Bold" pitchFamily="34" charset="0"/>
                <a:ea typeface="Inter Bold" pitchFamily="34" charset="-122"/>
                <a:cs typeface="Inter Bold" pitchFamily="34" charset="-120"/>
              </a:rPr>
              <a:t>Scaling and Transformation</a:t>
            </a:r>
            <a:endParaRPr lang="en-US" sz="2050" dirty="0"/>
          </a:p>
        </p:txBody>
      </p:sp>
      <p:sp>
        <p:nvSpPr>
          <p:cNvPr id="15" name="Text 12"/>
          <p:cNvSpPr/>
          <p:nvPr/>
        </p:nvSpPr>
        <p:spPr>
          <a:xfrm>
            <a:off x="4898588" y="5899190"/>
            <a:ext cx="3280886" cy="1360646"/>
          </a:xfrm>
          <a:prstGeom prst="rect">
            <a:avLst/>
          </a:prstGeom>
          <a:noFill/>
          <a:ln/>
        </p:spPr>
        <p:txBody>
          <a:bodyPr wrap="square" lIns="0" tIns="0" rIns="0" bIns="0" rtlCol="0" anchor="t"/>
          <a:lstStyle/>
          <a:p>
            <a:pPr indent="0" marL="0">
              <a:lnSpc>
                <a:spcPts val="2650"/>
              </a:lnSpc>
              <a:buNone/>
            </a:pPr>
            <a:r>
              <a:rPr lang="en-US" sz="1650" spc="-33" kern="0" dirty="0">
                <a:solidFill>
                  <a:srgbClr val="272525"/>
                </a:solidFill>
                <a:latin typeface="Inter" pitchFamily="34" charset="0"/>
                <a:ea typeface="Inter" pitchFamily="34" charset="-122"/>
                <a:cs typeface="Inter" pitchFamily="34" charset="-120"/>
              </a:rPr>
              <a:t>Features were normalized/scaled to enhance predictive capabilities and to improve model performance.</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748189"/>
            <a:ext cx="7556421" cy="1417558"/>
          </a:xfrm>
          <a:prstGeom prst="rect">
            <a:avLst/>
          </a:prstGeom>
          <a:noFill/>
          <a:ln/>
        </p:spPr>
        <p:txBody>
          <a:bodyPr wrap="square" lIns="0" tIns="0" rIns="0" bIns="0" rtlCol="0" anchor="t"/>
          <a:lstStyle/>
          <a:p>
            <a:pPr indent="0" marL="0">
              <a:lnSpc>
                <a:spcPts val="5550"/>
              </a:lnSpc>
              <a:buNone/>
            </a:pPr>
            <a:r>
              <a:rPr lang="en-US" sz="4450" b="1" spc="-134" kern="0" dirty="0">
                <a:solidFill>
                  <a:srgbClr val="000000"/>
                </a:solidFill>
                <a:latin typeface="Inter Bold" pitchFamily="34" charset="0"/>
                <a:ea typeface="Inter Bold" pitchFamily="34" charset="-122"/>
                <a:cs typeface="Inter Bold" pitchFamily="34" charset="-120"/>
              </a:rPr>
              <a:t>2. Exploratory Data Analysis (EDA) And Visualization</a:t>
            </a:r>
            <a:endParaRPr lang="en-US" sz="4450" dirty="0"/>
          </a:p>
        </p:txBody>
      </p:sp>
      <p:sp>
        <p:nvSpPr>
          <p:cNvPr id="4" name="Shape 1"/>
          <p:cNvSpPr/>
          <p:nvPr/>
        </p:nvSpPr>
        <p:spPr>
          <a:xfrm>
            <a:off x="6280190" y="2761059"/>
            <a:ext cx="510302" cy="510302"/>
          </a:xfrm>
          <a:prstGeom prst="roundRect">
            <a:avLst>
              <a:gd name="adj" fmla="val 18669"/>
            </a:avLst>
          </a:prstGeom>
          <a:solidFill>
            <a:srgbClr val="DADBF1"/>
          </a:solidFill>
          <a:ln w="7620">
            <a:solidFill>
              <a:srgbClr val="C0C1D7"/>
            </a:solidFill>
            <a:prstDash val="solid"/>
          </a:ln>
        </p:spPr>
      </p:sp>
      <p:sp>
        <p:nvSpPr>
          <p:cNvPr id="5" name="Text 2"/>
          <p:cNvSpPr/>
          <p:nvPr/>
        </p:nvSpPr>
        <p:spPr>
          <a:xfrm>
            <a:off x="6466999" y="2846070"/>
            <a:ext cx="136565" cy="340281"/>
          </a:xfrm>
          <a:prstGeom prst="rect">
            <a:avLst/>
          </a:prstGeom>
          <a:noFill/>
          <a:ln/>
        </p:spPr>
        <p:txBody>
          <a:bodyPr wrap="none" lIns="0" tIns="0" rIns="0" bIns="0" rtlCol="0" anchor="t"/>
          <a:lstStyle/>
          <a:p>
            <a:pPr algn="ctr" indent="0" marL="0">
              <a:lnSpc>
                <a:spcPts val="2650"/>
              </a:lnSpc>
              <a:buNone/>
            </a:pPr>
            <a:r>
              <a:rPr lang="en-US" sz="2650" b="1" spc="-80" kern="0" dirty="0">
                <a:solidFill>
                  <a:srgbClr val="272525"/>
                </a:solidFill>
                <a:latin typeface="Inter Bold" pitchFamily="34" charset="0"/>
                <a:ea typeface="Inter Bold" pitchFamily="34" charset="-122"/>
                <a:cs typeface="Inter Bold" pitchFamily="34" charset="-120"/>
              </a:rPr>
              <a:t>1</a:t>
            </a:r>
            <a:endParaRPr lang="en-US" sz="2650" dirty="0"/>
          </a:p>
        </p:txBody>
      </p:sp>
      <p:sp>
        <p:nvSpPr>
          <p:cNvPr id="6" name="Text 3"/>
          <p:cNvSpPr/>
          <p:nvPr/>
        </p:nvSpPr>
        <p:spPr>
          <a:xfrm>
            <a:off x="7017306" y="2761059"/>
            <a:ext cx="2835235" cy="354330"/>
          </a:xfrm>
          <a:prstGeom prst="rect">
            <a:avLst/>
          </a:prstGeom>
          <a:noFill/>
          <a:ln/>
        </p:spPr>
        <p:txBody>
          <a:bodyPr wrap="none" lIns="0" tIns="0" rIns="0" bIns="0" rtlCol="0" anchor="t"/>
          <a:lstStyle/>
          <a:p>
            <a:pPr indent="0" marL="0">
              <a:lnSpc>
                <a:spcPts val="2750"/>
              </a:lnSpc>
              <a:buNone/>
            </a:pPr>
            <a:r>
              <a:rPr lang="en-US" sz="2200" b="1" spc="-67" kern="0" dirty="0">
                <a:solidFill>
                  <a:srgbClr val="272525"/>
                </a:solidFill>
                <a:latin typeface="Inter Bold" pitchFamily="34" charset="0"/>
                <a:ea typeface="Inter Bold" pitchFamily="34" charset="-122"/>
                <a:cs typeface="Inter Bold" pitchFamily="34" charset="-120"/>
              </a:rPr>
              <a:t>Descriptive Statistics</a:t>
            </a:r>
            <a:endParaRPr lang="en-US" sz="2200" dirty="0"/>
          </a:p>
        </p:txBody>
      </p:sp>
      <p:sp>
        <p:nvSpPr>
          <p:cNvPr id="7" name="Text 4"/>
          <p:cNvSpPr/>
          <p:nvPr/>
        </p:nvSpPr>
        <p:spPr>
          <a:xfrm>
            <a:off x="7017306" y="3251478"/>
            <a:ext cx="2927747" cy="1088708"/>
          </a:xfrm>
          <a:prstGeom prst="rect">
            <a:avLst/>
          </a:prstGeom>
          <a:noFill/>
          <a:ln/>
        </p:spPr>
        <p:txBody>
          <a:bodyPr wrap="squar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Summarized central tendencies and distributions for numeric variables.</a:t>
            </a:r>
            <a:endParaRPr lang="en-US" sz="1750" dirty="0"/>
          </a:p>
        </p:txBody>
      </p:sp>
      <p:sp>
        <p:nvSpPr>
          <p:cNvPr id="8" name="Shape 5"/>
          <p:cNvSpPr/>
          <p:nvPr/>
        </p:nvSpPr>
        <p:spPr>
          <a:xfrm>
            <a:off x="10171867" y="2761059"/>
            <a:ext cx="510302" cy="510302"/>
          </a:xfrm>
          <a:prstGeom prst="roundRect">
            <a:avLst>
              <a:gd name="adj" fmla="val 18669"/>
            </a:avLst>
          </a:prstGeom>
          <a:solidFill>
            <a:srgbClr val="DADBF1"/>
          </a:solidFill>
          <a:ln w="7620">
            <a:solidFill>
              <a:srgbClr val="C0C1D7"/>
            </a:solidFill>
            <a:prstDash val="solid"/>
          </a:ln>
        </p:spPr>
      </p:sp>
      <p:sp>
        <p:nvSpPr>
          <p:cNvPr id="9" name="Text 6"/>
          <p:cNvSpPr/>
          <p:nvPr/>
        </p:nvSpPr>
        <p:spPr>
          <a:xfrm>
            <a:off x="10324981" y="2846070"/>
            <a:ext cx="204073" cy="340281"/>
          </a:xfrm>
          <a:prstGeom prst="rect">
            <a:avLst/>
          </a:prstGeom>
          <a:noFill/>
          <a:ln/>
        </p:spPr>
        <p:txBody>
          <a:bodyPr wrap="none" lIns="0" tIns="0" rIns="0" bIns="0" rtlCol="0" anchor="t"/>
          <a:lstStyle/>
          <a:p>
            <a:pPr algn="ctr" indent="0" marL="0">
              <a:lnSpc>
                <a:spcPts val="2650"/>
              </a:lnSpc>
              <a:buNone/>
            </a:pPr>
            <a:r>
              <a:rPr lang="en-US" sz="2650" b="1" spc="-80" kern="0" dirty="0">
                <a:solidFill>
                  <a:srgbClr val="272525"/>
                </a:solidFill>
                <a:latin typeface="Inter Bold" pitchFamily="34" charset="0"/>
                <a:ea typeface="Inter Bold" pitchFamily="34" charset="-122"/>
                <a:cs typeface="Inter Bold" pitchFamily="34" charset="-120"/>
              </a:rPr>
              <a:t>2</a:t>
            </a:r>
            <a:endParaRPr lang="en-US" sz="2650" dirty="0"/>
          </a:p>
        </p:txBody>
      </p:sp>
      <p:sp>
        <p:nvSpPr>
          <p:cNvPr id="10" name="Text 7"/>
          <p:cNvSpPr/>
          <p:nvPr/>
        </p:nvSpPr>
        <p:spPr>
          <a:xfrm>
            <a:off x="10908983" y="2761059"/>
            <a:ext cx="2835235" cy="354330"/>
          </a:xfrm>
          <a:prstGeom prst="rect">
            <a:avLst/>
          </a:prstGeom>
          <a:noFill/>
          <a:ln/>
        </p:spPr>
        <p:txBody>
          <a:bodyPr wrap="none" lIns="0" tIns="0" rIns="0" bIns="0" rtlCol="0" anchor="t"/>
          <a:lstStyle/>
          <a:p>
            <a:pPr indent="0" marL="0">
              <a:lnSpc>
                <a:spcPts val="2750"/>
              </a:lnSpc>
              <a:buNone/>
            </a:pPr>
            <a:r>
              <a:rPr lang="en-US" sz="2200" b="1" spc="-67" kern="0" dirty="0">
                <a:solidFill>
                  <a:srgbClr val="272525"/>
                </a:solidFill>
                <a:latin typeface="Inter Bold" pitchFamily="34" charset="0"/>
                <a:ea typeface="Inter Bold" pitchFamily="34" charset="-122"/>
                <a:cs typeface="Inter Bold" pitchFamily="34" charset="-120"/>
              </a:rPr>
              <a:t>Correlation Heatmap</a:t>
            </a:r>
            <a:endParaRPr lang="en-US" sz="2200" dirty="0"/>
          </a:p>
        </p:txBody>
      </p:sp>
      <p:sp>
        <p:nvSpPr>
          <p:cNvPr id="11" name="Text 8"/>
          <p:cNvSpPr/>
          <p:nvPr/>
        </p:nvSpPr>
        <p:spPr>
          <a:xfrm>
            <a:off x="10908983" y="3251478"/>
            <a:ext cx="2927747" cy="1088708"/>
          </a:xfrm>
          <a:prstGeom prst="rect">
            <a:avLst/>
          </a:prstGeom>
          <a:noFill/>
          <a:ln/>
        </p:spPr>
        <p:txBody>
          <a:bodyPr wrap="squar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Showed relationships between features to identify multicollinearity.</a:t>
            </a:r>
            <a:endParaRPr lang="en-US" sz="1750" dirty="0"/>
          </a:p>
        </p:txBody>
      </p:sp>
      <p:sp>
        <p:nvSpPr>
          <p:cNvPr id="12" name="Shape 9"/>
          <p:cNvSpPr/>
          <p:nvPr/>
        </p:nvSpPr>
        <p:spPr>
          <a:xfrm>
            <a:off x="6280190" y="4822150"/>
            <a:ext cx="510302" cy="510302"/>
          </a:xfrm>
          <a:prstGeom prst="roundRect">
            <a:avLst>
              <a:gd name="adj" fmla="val 18669"/>
            </a:avLst>
          </a:prstGeom>
          <a:solidFill>
            <a:srgbClr val="DADBF1"/>
          </a:solidFill>
          <a:ln w="7620">
            <a:solidFill>
              <a:srgbClr val="C0C1D7"/>
            </a:solidFill>
            <a:prstDash val="solid"/>
          </a:ln>
        </p:spPr>
      </p:sp>
      <p:sp>
        <p:nvSpPr>
          <p:cNvPr id="13" name="Text 10"/>
          <p:cNvSpPr/>
          <p:nvPr/>
        </p:nvSpPr>
        <p:spPr>
          <a:xfrm>
            <a:off x="6430566" y="4907161"/>
            <a:ext cx="209431" cy="340281"/>
          </a:xfrm>
          <a:prstGeom prst="rect">
            <a:avLst/>
          </a:prstGeom>
          <a:noFill/>
          <a:ln/>
        </p:spPr>
        <p:txBody>
          <a:bodyPr wrap="none" lIns="0" tIns="0" rIns="0" bIns="0" rtlCol="0" anchor="t"/>
          <a:lstStyle/>
          <a:p>
            <a:pPr algn="ctr" indent="0" marL="0">
              <a:lnSpc>
                <a:spcPts val="2650"/>
              </a:lnSpc>
              <a:buNone/>
            </a:pPr>
            <a:r>
              <a:rPr lang="en-US" sz="2650" b="1" spc="-80" kern="0" dirty="0">
                <a:solidFill>
                  <a:srgbClr val="272525"/>
                </a:solidFill>
                <a:latin typeface="Inter Bold" pitchFamily="34" charset="0"/>
                <a:ea typeface="Inter Bold" pitchFamily="34" charset="-122"/>
                <a:cs typeface="Inter Bold" pitchFamily="34" charset="-120"/>
              </a:rPr>
              <a:t>3</a:t>
            </a:r>
            <a:endParaRPr lang="en-US" sz="2650" dirty="0"/>
          </a:p>
        </p:txBody>
      </p:sp>
      <p:sp>
        <p:nvSpPr>
          <p:cNvPr id="14" name="Text 11"/>
          <p:cNvSpPr/>
          <p:nvPr/>
        </p:nvSpPr>
        <p:spPr>
          <a:xfrm>
            <a:off x="7017306" y="4822150"/>
            <a:ext cx="2927747" cy="708660"/>
          </a:xfrm>
          <a:prstGeom prst="rect">
            <a:avLst/>
          </a:prstGeom>
          <a:noFill/>
          <a:ln/>
        </p:spPr>
        <p:txBody>
          <a:bodyPr wrap="square" lIns="0" tIns="0" rIns="0" bIns="0" rtlCol="0" anchor="t"/>
          <a:lstStyle/>
          <a:p>
            <a:pPr indent="0" marL="0">
              <a:lnSpc>
                <a:spcPts val="2750"/>
              </a:lnSpc>
              <a:buNone/>
            </a:pPr>
            <a:r>
              <a:rPr lang="en-US" sz="2200" b="1" spc="-67" kern="0" dirty="0">
                <a:solidFill>
                  <a:srgbClr val="272525"/>
                </a:solidFill>
                <a:latin typeface="Inter Bold" pitchFamily="34" charset="0"/>
                <a:ea typeface="Inter Bold" pitchFamily="34" charset="-122"/>
                <a:cs typeface="Inter Bold" pitchFamily="34" charset="-120"/>
              </a:rPr>
              <a:t>Case Trends Over Time</a:t>
            </a:r>
            <a:endParaRPr lang="en-US" sz="2200" dirty="0"/>
          </a:p>
        </p:txBody>
      </p:sp>
      <p:sp>
        <p:nvSpPr>
          <p:cNvPr id="15" name="Text 12"/>
          <p:cNvSpPr/>
          <p:nvPr/>
        </p:nvSpPr>
        <p:spPr>
          <a:xfrm>
            <a:off x="7017306" y="5666899"/>
            <a:ext cx="2927747" cy="1814513"/>
          </a:xfrm>
          <a:prstGeom prst="rect">
            <a:avLst/>
          </a:prstGeom>
          <a:noFill/>
          <a:ln/>
        </p:spPr>
        <p:txBody>
          <a:bodyPr wrap="squar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Confirmed cases exhibited exponential growth during the initial stages, followed by periods of stabilization and decline.</a:t>
            </a:r>
            <a:endParaRPr lang="en-US" sz="1750" dirty="0"/>
          </a:p>
        </p:txBody>
      </p:sp>
      <p:sp>
        <p:nvSpPr>
          <p:cNvPr id="16" name="Shape 13"/>
          <p:cNvSpPr/>
          <p:nvPr/>
        </p:nvSpPr>
        <p:spPr>
          <a:xfrm>
            <a:off x="10171867" y="4822150"/>
            <a:ext cx="510302" cy="510302"/>
          </a:xfrm>
          <a:prstGeom prst="roundRect">
            <a:avLst>
              <a:gd name="adj" fmla="val 18669"/>
            </a:avLst>
          </a:prstGeom>
          <a:solidFill>
            <a:srgbClr val="DADBF1"/>
          </a:solidFill>
          <a:ln w="7620">
            <a:solidFill>
              <a:srgbClr val="C0C1D7"/>
            </a:solidFill>
            <a:prstDash val="solid"/>
          </a:ln>
        </p:spPr>
      </p:sp>
      <p:sp>
        <p:nvSpPr>
          <p:cNvPr id="17" name="Text 14"/>
          <p:cNvSpPr/>
          <p:nvPr/>
        </p:nvSpPr>
        <p:spPr>
          <a:xfrm>
            <a:off x="10317004" y="4907161"/>
            <a:ext cx="219908" cy="340281"/>
          </a:xfrm>
          <a:prstGeom prst="rect">
            <a:avLst/>
          </a:prstGeom>
          <a:noFill/>
          <a:ln/>
        </p:spPr>
        <p:txBody>
          <a:bodyPr wrap="none" lIns="0" tIns="0" rIns="0" bIns="0" rtlCol="0" anchor="t"/>
          <a:lstStyle/>
          <a:p>
            <a:pPr algn="ctr" indent="0" marL="0">
              <a:lnSpc>
                <a:spcPts val="2650"/>
              </a:lnSpc>
              <a:buNone/>
            </a:pPr>
            <a:r>
              <a:rPr lang="en-US" sz="2650" b="1" spc="-80" kern="0" dirty="0">
                <a:solidFill>
                  <a:srgbClr val="272525"/>
                </a:solidFill>
                <a:latin typeface="Inter Bold" pitchFamily="34" charset="0"/>
                <a:ea typeface="Inter Bold" pitchFamily="34" charset="-122"/>
                <a:cs typeface="Inter Bold" pitchFamily="34" charset="-120"/>
              </a:rPr>
              <a:t>4</a:t>
            </a:r>
            <a:endParaRPr lang="en-US" sz="2650" dirty="0"/>
          </a:p>
        </p:txBody>
      </p:sp>
      <p:sp>
        <p:nvSpPr>
          <p:cNvPr id="18" name="Text 15"/>
          <p:cNvSpPr/>
          <p:nvPr/>
        </p:nvSpPr>
        <p:spPr>
          <a:xfrm>
            <a:off x="10908983" y="4822150"/>
            <a:ext cx="2927747" cy="708660"/>
          </a:xfrm>
          <a:prstGeom prst="rect">
            <a:avLst/>
          </a:prstGeom>
          <a:noFill/>
          <a:ln/>
        </p:spPr>
        <p:txBody>
          <a:bodyPr wrap="square" lIns="0" tIns="0" rIns="0" bIns="0" rtlCol="0" anchor="t"/>
          <a:lstStyle/>
          <a:p>
            <a:pPr indent="0" marL="0">
              <a:lnSpc>
                <a:spcPts val="2750"/>
              </a:lnSpc>
              <a:buNone/>
            </a:pPr>
            <a:r>
              <a:rPr lang="en-US" sz="2200" b="1" spc="-67" kern="0" dirty="0">
                <a:solidFill>
                  <a:srgbClr val="272525"/>
                </a:solidFill>
                <a:latin typeface="Inter Bold" pitchFamily="34" charset="0"/>
                <a:ea typeface="Inter Bold" pitchFamily="34" charset="-122"/>
                <a:cs typeface="Inter Bold" pitchFamily="34" charset="-120"/>
              </a:rPr>
              <a:t>Age and Severity Correlation</a:t>
            </a:r>
            <a:endParaRPr lang="en-US" sz="2200" dirty="0"/>
          </a:p>
        </p:txBody>
      </p:sp>
      <p:sp>
        <p:nvSpPr>
          <p:cNvPr id="19" name="Text 16"/>
          <p:cNvSpPr/>
          <p:nvPr/>
        </p:nvSpPr>
        <p:spPr>
          <a:xfrm>
            <a:off x="10908983" y="5666899"/>
            <a:ext cx="2927747" cy="1451610"/>
          </a:xfrm>
          <a:prstGeom prst="rect">
            <a:avLst/>
          </a:prstGeom>
          <a:noFill/>
          <a:ln/>
        </p:spPr>
        <p:txBody>
          <a:bodyPr wrap="squar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Higher severity and mortality rates were associated with older age groups.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523053"/>
            <a:ext cx="5858351" cy="708779"/>
          </a:xfrm>
          <a:prstGeom prst="rect">
            <a:avLst/>
          </a:prstGeom>
          <a:noFill/>
          <a:ln/>
        </p:spPr>
        <p:txBody>
          <a:bodyPr wrap="none" lIns="0" tIns="0" rIns="0" bIns="0" rtlCol="0" anchor="t"/>
          <a:lstStyle/>
          <a:p>
            <a:pPr indent="0" marL="0">
              <a:lnSpc>
                <a:spcPts val="5550"/>
              </a:lnSpc>
              <a:buNone/>
            </a:pPr>
            <a:r>
              <a:rPr lang="en-US" sz="4450" b="1" spc="-134" kern="0" dirty="0">
                <a:solidFill>
                  <a:srgbClr val="000000"/>
                </a:solidFill>
                <a:latin typeface="Inter Bold" pitchFamily="34" charset="0"/>
                <a:ea typeface="Inter Bold" pitchFamily="34" charset="-122"/>
                <a:cs typeface="Inter Bold" pitchFamily="34" charset="-120"/>
              </a:rPr>
              <a:t>3. Model Development</a:t>
            </a:r>
            <a:endParaRPr lang="en-US" sz="4450" dirty="0"/>
          </a:p>
        </p:txBody>
      </p:sp>
      <p:sp>
        <p:nvSpPr>
          <p:cNvPr id="3" name="Text 1"/>
          <p:cNvSpPr/>
          <p:nvPr/>
        </p:nvSpPr>
        <p:spPr>
          <a:xfrm>
            <a:off x="793790" y="3798808"/>
            <a:ext cx="2835235" cy="354330"/>
          </a:xfrm>
          <a:prstGeom prst="rect">
            <a:avLst/>
          </a:prstGeom>
          <a:noFill/>
          <a:ln/>
        </p:spPr>
        <p:txBody>
          <a:bodyPr wrap="none" lIns="0" tIns="0" rIns="0" bIns="0" rtlCol="0" anchor="t"/>
          <a:lstStyle/>
          <a:p>
            <a:pPr indent="0" marL="0">
              <a:lnSpc>
                <a:spcPts val="2750"/>
              </a:lnSpc>
              <a:buNone/>
            </a:pPr>
            <a:r>
              <a:rPr lang="en-US" sz="2200" b="1" spc="-67" kern="0" dirty="0">
                <a:solidFill>
                  <a:srgbClr val="000000"/>
                </a:solidFill>
                <a:latin typeface="Inter Bold" pitchFamily="34" charset="0"/>
                <a:ea typeface="Inter Bold" pitchFamily="34" charset="-122"/>
                <a:cs typeface="Inter Bold" pitchFamily="34" charset="-120"/>
              </a:rPr>
              <a:t>Algorithms Used</a:t>
            </a:r>
            <a:endParaRPr lang="en-US" sz="2200" dirty="0"/>
          </a:p>
        </p:txBody>
      </p:sp>
      <p:sp>
        <p:nvSpPr>
          <p:cNvPr id="4" name="Text 2"/>
          <p:cNvSpPr/>
          <p:nvPr/>
        </p:nvSpPr>
        <p:spPr>
          <a:xfrm>
            <a:off x="793790" y="4379952"/>
            <a:ext cx="3978116" cy="362903"/>
          </a:xfrm>
          <a:prstGeom prst="rect">
            <a:avLst/>
          </a:prstGeom>
          <a:noFill/>
          <a:ln/>
        </p:spPr>
        <p:txBody>
          <a:bodyPr wrap="none" lIns="0" tIns="0" rIns="0" bIns="0" rtlCol="0" anchor="t"/>
          <a:lstStyle/>
          <a:p>
            <a:pPr algn="l" marL="342900" indent="-342900">
              <a:lnSpc>
                <a:spcPts val="2850"/>
              </a:lnSpc>
              <a:buSzPct val="100000"/>
              <a:buChar char="•"/>
            </a:pPr>
            <a:r>
              <a:rPr lang="en-US" sz="1750" spc="-36" kern="0" dirty="0">
                <a:solidFill>
                  <a:srgbClr val="272525"/>
                </a:solidFill>
                <a:latin typeface="Inter" pitchFamily="34" charset="0"/>
                <a:ea typeface="Inter" pitchFamily="34" charset="-122"/>
                <a:cs typeface="Inter" pitchFamily="34" charset="-120"/>
              </a:rPr>
              <a:t>Logistic Regression</a:t>
            </a:r>
            <a:endParaRPr lang="en-US" sz="1750" dirty="0"/>
          </a:p>
        </p:txBody>
      </p:sp>
      <p:sp>
        <p:nvSpPr>
          <p:cNvPr id="5" name="Text 3"/>
          <p:cNvSpPr/>
          <p:nvPr/>
        </p:nvSpPr>
        <p:spPr>
          <a:xfrm>
            <a:off x="793790" y="4822150"/>
            <a:ext cx="3978116" cy="362903"/>
          </a:xfrm>
          <a:prstGeom prst="rect">
            <a:avLst/>
          </a:prstGeom>
          <a:noFill/>
          <a:ln/>
        </p:spPr>
        <p:txBody>
          <a:bodyPr wrap="none" lIns="0" tIns="0" rIns="0" bIns="0" rtlCol="0" anchor="t"/>
          <a:lstStyle/>
          <a:p>
            <a:pPr algn="l" marL="342900" indent="-342900">
              <a:lnSpc>
                <a:spcPts val="2850"/>
              </a:lnSpc>
              <a:buSzPct val="100000"/>
              <a:buChar char="•"/>
            </a:pPr>
            <a:r>
              <a:rPr lang="en-US" sz="1750" spc="-36" kern="0" dirty="0">
                <a:solidFill>
                  <a:srgbClr val="272525"/>
                </a:solidFill>
                <a:latin typeface="Inter" pitchFamily="34" charset="0"/>
                <a:ea typeface="Inter" pitchFamily="34" charset="-122"/>
                <a:cs typeface="Inter" pitchFamily="34" charset="-120"/>
              </a:rPr>
              <a:t>Random Forest</a:t>
            </a:r>
            <a:endParaRPr lang="en-US" sz="1750" dirty="0"/>
          </a:p>
        </p:txBody>
      </p:sp>
      <p:sp>
        <p:nvSpPr>
          <p:cNvPr id="6" name="Text 4"/>
          <p:cNvSpPr/>
          <p:nvPr/>
        </p:nvSpPr>
        <p:spPr>
          <a:xfrm>
            <a:off x="793790" y="5264348"/>
            <a:ext cx="3978116" cy="362903"/>
          </a:xfrm>
          <a:prstGeom prst="rect">
            <a:avLst/>
          </a:prstGeom>
          <a:noFill/>
          <a:ln/>
        </p:spPr>
        <p:txBody>
          <a:bodyPr wrap="none" lIns="0" tIns="0" rIns="0" bIns="0" rtlCol="0" anchor="t"/>
          <a:lstStyle/>
          <a:p>
            <a:pPr algn="l" marL="342900" indent="-342900">
              <a:lnSpc>
                <a:spcPts val="2850"/>
              </a:lnSpc>
              <a:buSzPct val="100000"/>
              <a:buChar char="•"/>
            </a:pPr>
            <a:r>
              <a:rPr lang="en-US" sz="1750" spc="-36" kern="0" dirty="0">
                <a:solidFill>
                  <a:srgbClr val="272525"/>
                </a:solidFill>
                <a:latin typeface="Inter" pitchFamily="34" charset="0"/>
                <a:ea typeface="Inter" pitchFamily="34" charset="-122"/>
                <a:cs typeface="Inter" pitchFamily="34" charset="-120"/>
              </a:rPr>
              <a:t>Gradient Boosting (XGBoost)</a:t>
            </a:r>
            <a:endParaRPr lang="en-US" sz="1750" dirty="0"/>
          </a:p>
        </p:txBody>
      </p:sp>
      <p:sp>
        <p:nvSpPr>
          <p:cNvPr id="7" name="Text 5"/>
          <p:cNvSpPr/>
          <p:nvPr/>
        </p:nvSpPr>
        <p:spPr>
          <a:xfrm>
            <a:off x="5332928" y="3798808"/>
            <a:ext cx="3126462" cy="354330"/>
          </a:xfrm>
          <a:prstGeom prst="rect">
            <a:avLst/>
          </a:prstGeom>
          <a:noFill/>
          <a:ln/>
        </p:spPr>
        <p:txBody>
          <a:bodyPr wrap="none" lIns="0" tIns="0" rIns="0" bIns="0" rtlCol="0" anchor="t"/>
          <a:lstStyle/>
          <a:p>
            <a:pPr indent="0" marL="0">
              <a:lnSpc>
                <a:spcPts val="2750"/>
              </a:lnSpc>
              <a:buNone/>
            </a:pPr>
            <a:r>
              <a:rPr lang="en-US" sz="2200" b="1" spc="-67" kern="0" dirty="0">
                <a:solidFill>
                  <a:srgbClr val="000000"/>
                </a:solidFill>
                <a:latin typeface="Inter Bold" pitchFamily="34" charset="0"/>
                <a:ea typeface="Inter Bold" pitchFamily="34" charset="-122"/>
                <a:cs typeface="Inter Bold" pitchFamily="34" charset="-120"/>
              </a:rPr>
              <a:t>Hyperparameter Tuning</a:t>
            </a:r>
            <a:endParaRPr lang="en-US" sz="2200" dirty="0"/>
          </a:p>
        </p:txBody>
      </p:sp>
      <p:sp>
        <p:nvSpPr>
          <p:cNvPr id="8" name="Text 6"/>
          <p:cNvSpPr/>
          <p:nvPr/>
        </p:nvSpPr>
        <p:spPr>
          <a:xfrm>
            <a:off x="5332928" y="4379952"/>
            <a:ext cx="3978116" cy="725805"/>
          </a:xfrm>
          <a:prstGeom prst="rect">
            <a:avLst/>
          </a:prstGeom>
          <a:noFill/>
          <a:ln/>
        </p:spPr>
        <p:txBody>
          <a:bodyPr wrap="squar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Applied grid search/random search for optimization.</a:t>
            </a:r>
            <a:endParaRPr lang="en-US" sz="1750" dirty="0"/>
          </a:p>
        </p:txBody>
      </p:sp>
      <p:sp>
        <p:nvSpPr>
          <p:cNvPr id="9" name="Text 7"/>
          <p:cNvSpPr/>
          <p:nvPr/>
        </p:nvSpPr>
        <p:spPr>
          <a:xfrm>
            <a:off x="9872067" y="3798808"/>
            <a:ext cx="2835235" cy="354330"/>
          </a:xfrm>
          <a:prstGeom prst="rect">
            <a:avLst/>
          </a:prstGeom>
          <a:noFill/>
          <a:ln/>
        </p:spPr>
        <p:txBody>
          <a:bodyPr wrap="none" lIns="0" tIns="0" rIns="0" bIns="0" rtlCol="0" anchor="t"/>
          <a:lstStyle/>
          <a:p>
            <a:pPr indent="0" marL="0">
              <a:lnSpc>
                <a:spcPts val="2750"/>
              </a:lnSpc>
              <a:buNone/>
            </a:pPr>
            <a:r>
              <a:rPr lang="en-US" sz="2200" b="1" spc="-67" kern="0" dirty="0">
                <a:solidFill>
                  <a:srgbClr val="000000"/>
                </a:solidFill>
                <a:latin typeface="Inter Bold" pitchFamily="34" charset="0"/>
                <a:ea typeface="Inter Bold" pitchFamily="34" charset="-122"/>
                <a:cs typeface="Inter Bold" pitchFamily="34" charset="-120"/>
              </a:rPr>
              <a:t>Cross-Validation</a:t>
            </a:r>
            <a:endParaRPr lang="en-US" sz="2200" dirty="0"/>
          </a:p>
        </p:txBody>
      </p:sp>
      <p:sp>
        <p:nvSpPr>
          <p:cNvPr id="10" name="Text 8"/>
          <p:cNvSpPr/>
          <p:nvPr/>
        </p:nvSpPr>
        <p:spPr>
          <a:xfrm>
            <a:off x="9872067" y="4379952"/>
            <a:ext cx="3978116"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Ensured robustness of results.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956911"/>
            <a:ext cx="5670590" cy="708779"/>
          </a:xfrm>
          <a:prstGeom prst="rect">
            <a:avLst/>
          </a:prstGeom>
          <a:noFill/>
          <a:ln/>
        </p:spPr>
        <p:txBody>
          <a:bodyPr wrap="none" lIns="0" tIns="0" rIns="0" bIns="0" rtlCol="0" anchor="t"/>
          <a:lstStyle/>
          <a:p>
            <a:pPr indent="0" marL="0">
              <a:lnSpc>
                <a:spcPts val="5550"/>
              </a:lnSpc>
              <a:buNone/>
            </a:pPr>
            <a:r>
              <a:rPr lang="en-US" sz="4450" b="1" spc="-134" kern="0" dirty="0">
                <a:solidFill>
                  <a:srgbClr val="000000"/>
                </a:solidFill>
                <a:latin typeface="Inter Bold" pitchFamily="34" charset="0"/>
                <a:ea typeface="Inter Bold" pitchFamily="34" charset="-122"/>
                <a:cs typeface="Inter Bold" pitchFamily="34" charset="-120"/>
              </a:rPr>
              <a:t>4. Model Evaluation</a:t>
            </a:r>
            <a:endParaRPr lang="en-US" sz="4450" dirty="0"/>
          </a:p>
        </p:txBody>
      </p:sp>
      <p:sp>
        <p:nvSpPr>
          <p:cNvPr id="4" name="Shape 1"/>
          <p:cNvSpPr/>
          <p:nvPr/>
        </p:nvSpPr>
        <p:spPr>
          <a:xfrm>
            <a:off x="793790" y="3005852"/>
            <a:ext cx="7556421" cy="3266837"/>
          </a:xfrm>
          <a:prstGeom prst="roundRect">
            <a:avLst>
              <a:gd name="adj" fmla="val 2916"/>
            </a:avLst>
          </a:prstGeom>
          <a:noFill/>
          <a:ln w="7620">
            <a:solidFill>
              <a:srgbClr val="000000">
                <a:alpha val="8000"/>
              </a:srgbClr>
            </a:solidFill>
            <a:prstDash val="solid"/>
          </a:ln>
        </p:spPr>
      </p:sp>
      <p:sp>
        <p:nvSpPr>
          <p:cNvPr id="5" name="Shape 2"/>
          <p:cNvSpPr/>
          <p:nvPr/>
        </p:nvSpPr>
        <p:spPr>
          <a:xfrm>
            <a:off x="801410" y="3013472"/>
            <a:ext cx="7541181" cy="650319"/>
          </a:xfrm>
          <a:prstGeom prst="rect">
            <a:avLst/>
          </a:prstGeom>
          <a:solidFill>
            <a:srgbClr val="FFFFFF">
              <a:alpha val="4000"/>
            </a:srgbClr>
          </a:solidFill>
          <a:ln/>
        </p:spPr>
      </p:sp>
      <p:sp>
        <p:nvSpPr>
          <p:cNvPr id="6" name="Text 3"/>
          <p:cNvSpPr/>
          <p:nvPr/>
        </p:nvSpPr>
        <p:spPr>
          <a:xfrm>
            <a:off x="1028224" y="3157180"/>
            <a:ext cx="3313152"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Tuned Accuracy</a:t>
            </a:r>
            <a:endParaRPr lang="en-US" sz="1750" dirty="0"/>
          </a:p>
        </p:txBody>
      </p:sp>
      <p:sp>
        <p:nvSpPr>
          <p:cNvPr id="7" name="Text 4"/>
          <p:cNvSpPr/>
          <p:nvPr/>
        </p:nvSpPr>
        <p:spPr>
          <a:xfrm>
            <a:off x="4802624" y="3157180"/>
            <a:ext cx="3313152"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0.5952</a:t>
            </a:r>
            <a:endParaRPr lang="en-US" sz="1750" dirty="0"/>
          </a:p>
        </p:txBody>
      </p:sp>
      <p:sp>
        <p:nvSpPr>
          <p:cNvPr id="8" name="Shape 5"/>
          <p:cNvSpPr/>
          <p:nvPr/>
        </p:nvSpPr>
        <p:spPr>
          <a:xfrm>
            <a:off x="801410" y="3663791"/>
            <a:ext cx="7541181" cy="650319"/>
          </a:xfrm>
          <a:prstGeom prst="rect">
            <a:avLst/>
          </a:prstGeom>
          <a:solidFill>
            <a:srgbClr val="000000">
              <a:alpha val="4000"/>
            </a:srgbClr>
          </a:solidFill>
          <a:ln/>
        </p:spPr>
      </p:sp>
      <p:sp>
        <p:nvSpPr>
          <p:cNvPr id="9" name="Text 6"/>
          <p:cNvSpPr/>
          <p:nvPr/>
        </p:nvSpPr>
        <p:spPr>
          <a:xfrm>
            <a:off x="1028224" y="3807500"/>
            <a:ext cx="3313152"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Tuned Precision</a:t>
            </a:r>
            <a:endParaRPr lang="en-US" sz="1750" dirty="0"/>
          </a:p>
        </p:txBody>
      </p:sp>
      <p:sp>
        <p:nvSpPr>
          <p:cNvPr id="10" name="Text 7"/>
          <p:cNvSpPr/>
          <p:nvPr/>
        </p:nvSpPr>
        <p:spPr>
          <a:xfrm>
            <a:off x="4802624" y="3807500"/>
            <a:ext cx="3313152"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0.5556</a:t>
            </a:r>
            <a:endParaRPr lang="en-US" sz="1750" dirty="0"/>
          </a:p>
        </p:txBody>
      </p:sp>
      <p:sp>
        <p:nvSpPr>
          <p:cNvPr id="11" name="Shape 8"/>
          <p:cNvSpPr/>
          <p:nvPr/>
        </p:nvSpPr>
        <p:spPr>
          <a:xfrm>
            <a:off x="801410" y="4314111"/>
            <a:ext cx="7541181" cy="650319"/>
          </a:xfrm>
          <a:prstGeom prst="rect">
            <a:avLst/>
          </a:prstGeom>
          <a:solidFill>
            <a:srgbClr val="FFFFFF">
              <a:alpha val="4000"/>
            </a:srgbClr>
          </a:solidFill>
          <a:ln/>
        </p:spPr>
      </p:sp>
      <p:sp>
        <p:nvSpPr>
          <p:cNvPr id="12" name="Text 9"/>
          <p:cNvSpPr/>
          <p:nvPr/>
        </p:nvSpPr>
        <p:spPr>
          <a:xfrm>
            <a:off x="1028224" y="4457819"/>
            <a:ext cx="3313152"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Tuned Recall</a:t>
            </a:r>
            <a:endParaRPr lang="en-US" sz="1750" dirty="0"/>
          </a:p>
        </p:txBody>
      </p:sp>
      <p:sp>
        <p:nvSpPr>
          <p:cNvPr id="13" name="Text 10"/>
          <p:cNvSpPr/>
          <p:nvPr/>
        </p:nvSpPr>
        <p:spPr>
          <a:xfrm>
            <a:off x="4802624" y="4457819"/>
            <a:ext cx="3313152"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0.5263</a:t>
            </a:r>
            <a:endParaRPr lang="en-US" sz="1750" dirty="0"/>
          </a:p>
        </p:txBody>
      </p:sp>
      <p:sp>
        <p:nvSpPr>
          <p:cNvPr id="14" name="Shape 11"/>
          <p:cNvSpPr/>
          <p:nvPr/>
        </p:nvSpPr>
        <p:spPr>
          <a:xfrm>
            <a:off x="801410" y="4964430"/>
            <a:ext cx="7541181" cy="650319"/>
          </a:xfrm>
          <a:prstGeom prst="rect">
            <a:avLst/>
          </a:prstGeom>
          <a:solidFill>
            <a:srgbClr val="000000">
              <a:alpha val="4000"/>
            </a:srgbClr>
          </a:solidFill>
          <a:ln/>
        </p:spPr>
      </p:sp>
      <p:sp>
        <p:nvSpPr>
          <p:cNvPr id="15" name="Text 12"/>
          <p:cNvSpPr/>
          <p:nvPr/>
        </p:nvSpPr>
        <p:spPr>
          <a:xfrm>
            <a:off x="1028224" y="5108138"/>
            <a:ext cx="3313152"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Tuned F1-Score</a:t>
            </a:r>
            <a:endParaRPr lang="en-US" sz="1750" dirty="0"/>
          </a:p>
        </p:txBody>
      </p:sp>
      <p:sp>
        <p:nvSpPr>
          <p:cNvPr id="16" name="Text 13"/>
          <p:cNvSpPr/>
          <p:nvPr/>
        </p:nvSpPr>
        <p:spPr>
          <a:xfrm>
            <a:off x="4802624" y="5108138"/>
            <a:ext cx="3313152"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0.5405</a:t>
            </a:r>
            <a:endParaRPr lang="en-US" sz="1750" dirty="0"/>
          </a:p>
        </p:txBody>
      </p:sp>
      <p:sp>
        <p:nvSpPr>
          <p:cNvPr id="17" name="Shape 14"/>
          <p:cNvSpPr/>
          <p:nvPr/>
        </p:nvSpPr>
        <p:spPr>
          <a:xfrm>
            <a:off x="801410" y="5614749"/>
            <a:ext cx="7541181" cy="650319"/>
          </a:xfrm>
          <a:prstGeom prst="rect">
            <a:avLst/>
          </a:prstGeom>
          <a:solidFill>
            <a:srgbClr val="FFFFFF">
              <a:alpha val="4000"/>
            </a:srgbClr>
          </a:solidFill>
          <a:ln/>
        </p:spPr>
      </p:sp>
      <p:sp>
        <p:nvSpPr>
          <p:cNvPr id="18" name="Text 15"/>
          <p:cNvSpPr/>
          <p:nvPr/>
        </p:nvSpPr>
        <p:spPr>
          <a:xfrm>
            <a:off x="1028224" y="5758458"/>
            <a:ext cx="3313152"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RMSE</a:t>
            </a:r>
            <a:endParaRPr lang="en-US" sz="1750" dirty="0"/>
          </a:p>
        </p:txBody>
      </p:sp>
      <p:sp>
        <p:nvSpPr>
          <p:cNvPr id="19" name="Text 16"/>
          <p:cNvSpPr/>
          <p:nvPr/>
        </p:nvSpPr>
        <p:spPr>
          <a:xfrm>
            <a:off x="4802624" y="5758458"/>
            <a:ext cx="3313152"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370149.9380</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73073" y="608290"/>
            <a:ext cx="7597854" cy="1380411"/>
          </a:xfrm>
          <a:prstGeom prst="rect">
            <a:avLst/>
          </a:prstGeom>
          <a:noFill/>
          <a:ln/>
        </p:spPr>
        <p:txBody>
          <a:bodyPr wrap="square" lIns="0" tIns="0" rIns="0" bIns="0" rtlCol="0" anchor="t"/>
          <a:lstStyle/>
          <a:p>
            <a:pPr indent="0" marL="0">
              <a:lnSpc>
                <a:spcPts val="5400"/>
              </a:lnSpc>
              <a:buNone/>
            </a:pPr>
            <a:r>
              <a:rPr lang="en-US" sz="4300" b="1" spc="-130" kern="0" dirty="0">
                <a:solidFill>
                  <a:srgbClr val="000000"/>
                </a:solidFill>
                <a:latin typeface="Inter Bold" pitchFamily="34" charset="0"/>
                <a:ea typeface="Inter Bold" pitchFamily="34" charset="-122"/>
                <a:cs typeface="Inter Bold" pitchFamily="34" charset="-120"/>
              </a:rPr>
              <a:t>5. Insights And Recommendations</a:t>
            </a:r>
            <a:endParaRPr lang="en-US" sz="4300" dirty="0"/>
          </a:p>
        </p:txBody>
      </p:sp>
      <p:pic>
        <p:nvPicPr>
          <p:cNvPr id="4" name="Image 1" descr="preencoded.png">    </p:cNvPr>
          <p:cNvPicPr>
            <a:picLocks noChangeAspect="1"/>
          </p:cNvPicPr>
          <p:nvPr/>
        </p:nvPicPr>
        <p:blipFill>
          <a:blip r:embed="rId2"/>
          <a:stretch>
            <a:fillRect/>
          </a:stretch>
        </p:blipFill>
        <p:spPr>
          <a:xfrm>
            <a:off x="773073" y="2319933"/>
            <a:ext cx="1104424" cy="1767126"/>
          </a:xfrm>
          <a:prstGeom prst="rect">
            <a:avLst/>
          </a:prstGeom>
        </p:spPr>
      </p:pic>
      <p:sp>
        <p:nvSpPr>
          <p:cNvPr id="5" name="Text 1"/>
          <p:cNvSpPr/>
          <p:nvPr/>
        </p:nvSpPr>
        <p:spPr>
          <a:xfrm>
            <a:off x="2208728" y="2540794"/>
            <a:ext cx="2885599" cy="345043"/>
          </a:xfrm>
          <a:prstGeom prst="rect">
            <a:avLst/>
          </a:prstGeom>
          <a:noFill/>
          <a:ln/>
        </p:spPr>
        <p:txBody>
          <a:bodyPr wrap="none" lIns="0" tIns="0" rIns="0" bIns="0" rtlCol="0" anchor="t"/>
          <a:lstStyle/>
          <a:p>
            <a:pPr algn="l" indent="0" marL="0">
              <a:lnSpc>
                <a:spcPts val="2700"/>
              </a:lnSpc>
              <a:buNone/>
            </a:pPr>
            <a:r>
              <a:rPr lang="en-US" sz="2150" b="1" spc="-65" kern="0" dirty="0">
                <a:solidFill>
                  <a:srgbClr val="272525"/>
                </a:solidFill>
                <a:latin typeface="Inter Bold" pitchFamily="34" charset="0"/>
                <a:ea typeface="Inter Bold" pitchFamily="34" charset="-122"/>
                <a:cs typeface="Inter Bold" pitchFamily="34" charset="-120"/>
              </a:rPr>
              <a:t>Targeted Interventions</a:t>
            </a:r>
            <a:endParaRPr lang="en-US" sz="2150" dirty="0"/>
          </a:p>
        </p:txBody>
      </p:sp>
      <p:sp>
        <p:nvSpPr>
          <p:cNvPr id="6" name="Text 2"/>
          <p:cNvSpPr/>
          <p:nvPr/>
        </p:nvSpPr>
        <p:spPr>
          <a:xfrm>
            <a:off x="2208728" y="3018353"/>
            <a:ext cx="6162199" cy="706755"/>
          </a:xfrm>
          <a:prstGeom prst="rect">
            <a:avLst/>
          </a:prstGeom>
          <a:noFill/>
          <a:ln/>
        </p:spPr>
        <p:txBody>
          <a:bodyPr wrap="square" lIns="0" tIns="0" rIns="0" bIns="0" rtlCol="0" anchor="t"/>
          <a:lstStyle/>
          <a:p>
            <a:pPr algn="l" indent="0" marL="0">
              <a:lnSpc>
                <a:spcPts val="2750"/>
              </a:lnSpc>
              <a:buNone/>
            </a:pPr>
            <a:r>
              <a:rPr lang="en-US" sz="1700" spc="-35" kern="0" dirty="0">
                <a:solidFill>
                  <a:srgbClr val="272525"/>
                </a:solidFill>
                <a:latin typeface="Inter" pitchFamily="34" charset="0"/>
                <a:ea typeface="Inter" pitchFamily="34" charset="-122"/>
                <a:cs typeface="Inter" pitchFamily="34" charset="-120"/>
              </a:rPr>
              <a:t>Allocate healthcare resources preferentially to regions with high population densities and older demographics.</a:t>
            </a:r>
            <a:endParaRPr lang="en-US" sz="1700" dirty="0"/>
          </a:p>
        </p:txBody>
      </p:sp>
      <p:pic>
        <p:nvPicPr>
          <p:cNvPr id="7" name="Image 2" descr="preencoded.png">    </p:cNvPr>
          <p:cNvPicPr>
            <a:picLocks noChangeAspect="1"/>
          </p:cNvPicPr>
          <p:nvPr/>
        </p:nvPicPr>
        <p:blipFill>
          <a:blip r:embed="rId3"/>
          <a:stretch>
            <a:fillRect/>
          </a:stretch>
        </p:blipFill>
        <p:spPr>
          <a:xfrm>
            <a:off x="773073" y="4087058"/>
            <a:ext cx="1104424" cy="1767126"/>
          </a:xfrm>
          <a:prstGeom prst="rect">
            <a:avLst/>
          </a:prstGeom>
        </p:spPr>
      </p:pic>
      <p:sp>
        <p:nvSpPr>
          <p:cNvPr id="8" name="Text 3"/>
          <p:cNvSpPr/>
          <p:nvPr/>
        </p:nvSpPr>
        <p:spPr>
          <a:xfrm>
            <a:off x="2208728" y="4307919"/>
            <a:ext cx="4108609" cy="345043"/>
          </a:xfrm>
          <a:prstGeom prst="rect">
            <a:avLst/>
          </a:prstGeom>
          <a:noFill/>
          <a:ln/>
        </p:spPr>
        <p:txBody>
          <a:bodyPr wrap="none" lIns="0" tIns="0" rIns="0" bIns="0" rtlCol="0" anchor="t"/>
          <a:lstStyle/>
          <a:p>
            <a:pPr algn="l" indent="0" marL="0">
              <a:lnSpc>
                <a:spcPts val="2700"/>
              </a:lnSpc>
              <a:buNone/>
            </a:pPr>
            <a:r>
              <a:rPr lang="en-US" sz="2150" b="1" spc="-65" kern="0" dirty="0">
                <a:solidFill>
                  <a:srgbClr val="272525"/>
                </a:solidFill>
                <a:latin typeface="Inter Bold" pitchFamily="34" charset="0"/>
                <a:ea typeface="Inter Bold" pitchFamily="34" charset="-122"/>
                <a:cs typeface="Inter Bold" pitchFamily="34" charset="-120"/>
              </a:rPr>
              <a:t>Surveillance and Early Detection</a:t>
            </a:r>
            <a:endParaRPr lang="en-US" sz="2150" dirty="0"/>
          </a:p>
        </p:txBody>
      </p:sp>
      <p:sp>
        <p:nvSpPr>
          <p:cNvPr id="9" name="Text 4"/>
          <p:cNvSpPr/>
          <p:nvPr/>
        </p:nvSpPr>
        <p:spPr>
          <a:xfrm>
            <a:off x="2208728" y="4785479"/>
            <a:ext cx="6162199" cy="706755"/>
          </a:xfrm>
          <a:prstGeom prst="rect">
            <a:avLst/>
          </a:prstGeom>
          <a:noFill/>
          <a:ln/>
        </p:spPr>
        <p:txBody>
          <a:bodyPr wrap="square" lIns="0" tIns="0" rIns="0" bIns="0" rtlCol="0" anchor="t"/>
          <a:lstStyle/>
          <a:p>
            <a:pPr algn="l" indent="0" marL="0">
              <a:lnSpc>
                <a:spcPts val="2750"/>
              </a:lnSpc>
              <a:buNone/>
            </a:pPr>
            <a:r>
              <a:rPr lang="en-US" sz="1700" spc="-35" kern="0" dirty="0">
                <a:solidFill>
                  <a:srgbClr val="272525"/>
                </a:solidFill>
                <a:latin typeface="Inter" pitchFamily="34" charset="0"/>
                <a:ea typeface="Inter" pitchFamily="34" charset="-122"/>
                <a:cs typeface="Inter" pitchFamily="34" charset="-120"/>
              </a:rPr>
              <a:t>Emphasize testing and monitoring in hotspots with rising case trends.</a:t>
            </a:r>
            <a:endParaRPr lang="en-US" sz="1700" dirty="0"/>
          </a:p>
        </p:txBody>
      </p:sp>
      <p:pic>
        <p:nvPicPr>
          <p:cNvPr id="10" name="Image 3" descr="preencoded.png">    </p:cNvPr>
          <p:cNvPicPr>
            <a:picLocks noChangeAspect="1"/>
          </p:cNvPicPr>
          <p:nvPr/>
        </p:nvPicPr>
        <p:blipFill>
          <a:blip r:embed="rId4"/>
          <a:stretch>
            <a:fillRect/>
          </a:stretch>
        </p:blipFill>
        <p:spPr>
          <a:xfrm>
            <a:off x="773073" y="5854184"/>
            <a:ext cx="1104424" cy="1767126"/>
          </a:xfrm>
          <a:prstGeom prst="rect">
            <a:avLst/>
          </a:prstGeom>
        </p:spPr>
      </p:pic>
      <p:sp>
        <p:nvSpPr>
          <p:cNvPr id="11" name="Text 5"/>
          <p:cNvSpPr/>
          <p:nvPr/>
        </p:nvSpPr>
        <p:spPr>
          <a:xfrm>
            <a:off x="2208728" y="6075045"/>
            <a:ext cx="2761178" cy="345043"/>
          </a:xfrm>
          <a:prstGeom prst="rect">
            <a:avLst/>
          </a:prstGeom>
          <a:noFill/>
          <a:ln/>
        </p:spPr>
        <p:txBody>
          <a:bodyPr wrap="none" lIns="0" tIns="0" rIns="0" bIns="0" rtlCol="0" anchor="t"/>
          <a:lstStyle/>
          <a:p>
            <a:pPr algn="l" indent="0" marL="0">
              <a:lnSpc>
                <a:spcPts val="2700"/>
              </a:lnSpc>
              <a:buNone/>
            </a:pPr>
            <a:r>
              <a:rPr lang="en-US" sz="2150" b="1" spc="-65" kern="0" dirty="0">
                <a:solidFill>
                  <a:srgbClr val="272525"/>
                </a:solidFill>
                <a:latin typeface="Inter Bold" pitchFamily="34" charset="0"/>
                <a:ea typeface="Inter Bold" pitchFamily="34" charset="-122"/>
                <a:cs typeface="Inter Bold" pitchFamily="34" charset="-120"/>
              </a:rPr>
              <a:t>Community Outreach</a:t>
            </a:r>
            <a:endParaRPr lang="en-US" sz="2150" dirty="0"/>
          </a:p>
        </p:txBody>
      </p:sp>
      <p:sp>
        <p:nvSpPr>
          <p:cNvPr id="12" name="Text 6"/>
          <p:cNvSpPr/>
          <p:nvPr/>
        </p:nvSpPr>
        <p:spPr>
          <a:xfrm>
            <a:off x="2208728" y="6552605"/>
            <a:ext cx="6162199" cy="706755"/>
          </a:xfrm>
          <a:prstGeom prst="rect">
            <a:avLst/>
          </a:prstGeom>
          <a:noFill/>
          <a:ln/>
        </p:spPr>
        <p:txBody>
          <a:bodyPr wrap="square" lIns="0" tIns="0" rIns="0" bIns="0" rtlCol="0" anchor="t"/>
          <a:lstStyle/>
          <a:p>
            <a:pPr algn="l" indent="0" marL="0">
              <a:lnSpc>
                <a:spcPts val="2750"/>
              </a:lnSpc>
              <a:buNone/>
            </a:pPr>
            <a:r>
              <a:rPr lang="en-US" sz="1700" spc="-35" kern="0" dirty="0">
                <a:solidFill>
                  <a:srgbClr val="272525"/>
                </a:solidFill>
                <a:latin typeface="Inter" pitchFamily="34" charset="0"/>
                <a:ea typeface="Inter" pitchFamily="34" charset="-122"/>
                <a:cs typeface="Inter" pitchFamily="34" charset="-120"/>
              </a:rPr>
              <a:t>Promote public health awareness campaigns and encourage adherence to preventive measures.</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683073"/>
            <a:ext cx="5670590" cy="708779"/>
          </a:xfrm>
          <a:prstGeom prst="rect">
            <a:avLst/>
          </a:prstGeom>
          <a:noFill/>
          <a:ln/>
        </p:spPr>
        <p:txBody>
          <a:bodyPr wrap="none" lIns="0" tIns="0" rIns="0" bIns="0" rtlCol="0" anchor="t"/>
          <a:lstStyle/>
          <a:p>
            <a:pPr indent="0" marL="0">
              <a:lnSpc>
                <a:spcPts val="5550"/>
              </a:lnSpc>
              <a:buNone/>
            </a:pPr>
            <a:r>
              <a:rPr lang="en-US" sz="4450" b="1" spc="-134" kern="0" dirty="0">
                <a:solidFill>
                  <a:srgbClr val="000000"/>
                </a:solidFill>
                <a:latin typeface="Inter Bold" pitchFamily="34" charset="0"/>
                <a:ea typeface="Inter Bold" pitchFamily="34" charset="-122"/>
                <a:cs typeface="Inter Bold" pitchFamily="34" charset="-120"/>
              </a:rPr>
              <a:t>6. Conclusion</a:t>
            </a:r>
            <a:endParaRPr lang="en-US" sz="4450" dirty="0"/>
          </a:p>
        </p:txBody>
      </p:sp>
      <p:sp>
        <p:nvSpPr>
          <p:cNvPr id="4" name="Text 1"/>
          <p:cNvSpPr/>
          <p:nvPr/>
        </p:nvSpPr>
        <p:spPr>
          <a:xfrm>
            <a:off x="6280190" y="3732014"/>
            <a:ext cx="7556421" cy="1814513"/>
          </a:xfrm>
          <a:prstGeom prst="rect">
            <a:avLst/>
          </a:prstGeom>
          <a:noFill/>
          <a:ln/>
        </p:spPr>
        <p:txBody>
          <a:bodyPr wrap="squar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The analysis provides actionable insights into COVID-19 spread and outcomes. The predictive models can support policymakers in resource allocation and crisis response planning. Further research with updated datasets is recommended to refine these findings and adapt to evolving conditions.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2024-11-30T09:47:23Z</dcterms:created>
  <dcterms:modified xsi:type="dcterms:W3CDTF">2024-11-30T09:47:23Z</dcterms:modified>
</cp:coreProperties>
</file>